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2" r:id="rId9"/>
    <p:sldId id="265" r:id="rId10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4710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85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9166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9822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963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678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7349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6366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1053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3187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537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BCBAF-B8E4-4535-9B39-7D9468006665}" type="datetimeFigureOut">
              <a:rPr lang="pt-PT" smtClean="0"/>
              <a:t>01/05/2020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A6DAB-7C7D-47BC-8F98-357D59341D4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9242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710393" y="277774"/>
            <a:ext cx="1004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4.1- Ponto de fusão e ponto de ebulição – duas propriedades físicas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Conexão reta 5"/>
          <p:cNvCxnSpPr/>
          <p:nvPr/>
        </p:nvCxnSpPr>
        <p:spPr>
          <a:xfrm flipV="1">
            <a:off x="798897" y="866274"/>
            <a:ext cx="10597415" cy="96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ângulo 9"/>
          <p:cNvSpPr/>
          <p:nvPr/>
        </p:nvSpPr>
        <p:spPr>
          <a:xfrm>
            <a:off x="2804716" y="1320193"/>
            <a:ext cx="58544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 identificar as substâncias?</a:t>
            </a:r>
            <a:endParaRPr lang="pt-PT" sz="2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Rectângulo 9"/>
          <p:cNvSpPr/>
          <p:nvPr/>
        </p:nvSpPr>
        <p:spPr>
          <a:xfrm>
            <a:off x="1590538" y="2184289"/>
            <a:ext cx="100272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Recorre-se às </a:t>
            </a:r>
            <a:r>
              <a:rPr lang="pt-P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propriedades físicas </a:t>
            </a:r>
            <a:r>
              <a:rPr lang="pt-PT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</a:t>
            </a:r>
            <a:r>
              <a:rPr lang="pt-P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químicas</a:t>
            </a:r>
            <a:r>
              <a:rPr lang="pt-PT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das substâncias.</a:t>
            </a:r>
          </a:p>
          <a:p>
            <a:endParaRPr lang="pt-PT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P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Propriedade físicas</a:t>
            </a:r>
            <a:r>
              <a:rPr lang="pt-PT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pt-PT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Ponto de fusão e ponto de ebulição</a:t>
            </a:r>
          </a:p>
          <a:p>
            <a:pPr marL="342900" indent="-342900">
              <a:buFontTx/>
              <a:buChar char="-"/>
            </a:pPr>
            <a:r>
              <a:rPr lang="pt-PT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Densidade ou massa volúmica</a:t>
            </a:r>
          </a:p>
          <a:p>
            <a:endParaRPr lang="pt-PT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P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Propriedades químicas</a:t>
            </a:r>
            <a:r>
              <a:rPr lang="pt-PT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r>
              <a:rPr lang="pt-PT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Testes químicos.</a:t>
            </a:r>
          </a:p>
          <a:p>
            <a:pPr algn="ctr"/>
            <a:endParaRPr lang="pt-PT" sz="2400" dirty="0">
              <a:solidFill>
                <a:srgbClr val="7F1C0B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7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ta 5"/>
          <p:cNvCxnSpPr/>
          <p:nvPr/>
        </p:nvCxnSpPr>
        <p:spPr>
          <a:xfrm flipV="1">
            <a:off x="798897" y="866274"/>
            <a:ext cx="10597415" cy="96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ângulo 9"/>
          <p:cNvSpPr/>
          <p:nvPr/>
        </p:nvSpPr>
        <p:spPr>
          <a:xfrm>
            <a:off x="1216346" y="1142068"/>
            <a:ext cx="9422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Estados físicos e mudanças de estado físico (revisão)</a:t>
            </a:r>
            <a:endParaRPr lang="pt-PT" sz="2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12"/>
          <p:cNvSpPr/>
          <p:nvPr/>
        </p:nvSpPr>
        <p:spPr>
          <a:xfrm>
            <a:off x="8878894" y="3289013"/>
            <a:ext cx="1295400" cy="8032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>
              <a:latin typeface="Verdana" panose="020B0604030504040204" pitchFamily="34" charset="0"/>
            </a:endParaRPr>
          </a:p>
        </p:txBody>
      </p:sp>
      <p:sp>
        <p:nvSpPr>
          <p:cNvPr id="8" name="Rectangle 13"/>
          <p:cNvSpPr/>
          <p:nvPr/>
        </p:nvSpPr>
        <p:spPr>
          <a:xfrm>
            <a:off x="5527682" y="3290601"/>
            <a:ext cx="1295400" cy="8048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>
              <a:latin typeface="Verdana" panose="020B0604030504040204" pitchFamily="34" charset="0"/>
            </a:endParaRPr>
          </a:p>
        </p:txBody>
      </p:sp>
      <p:sp>
        <p:nvSpPr>
          <p:cNvPr id="9" name="Rectangle 14"/>
          <p:cNvSpPr/>
          <p:nvPr/>
        </p:nvSpPr>
        <p:spPr>
          <a:xfrm>
            <a:off x="2266957" y="3279488"/>
            <a:ext cx="1296987" cy="8032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>
              <a:latin typeface="Verdana" panose="020B0604030504040204" pitchFamily="34" charset="0"/>
            </a:endParaRPr>
          </a:p>
        </p:txBody>
      </p:sp>
      <p:sp>
        <p:nvSpPr>
          <p:cNvPr id="10" name="Retângulo 8"/>
          <p:cNvSpPr/>
          <p:nvPr/>
        </p:nvSpPr>
        <p:spPr>
          <a:xfrm>
            <a:off x="5428931" y="3293776"/>
            <a:ext cx="15119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spc="300" dirty="0">
                <a:latin typeface="Verdana" panose="020B0604030504040204" pitchFamily="34" charset="0"/>
                <a:cs typeface="+mn-cs"/>
              </a:rPr>
              <a:t>Estado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spc="300" dirty="0">
                <a:latin typeface="Verdana" panose="020B0604030504040204" pitchFamily="34" charset="0"/>
                <a:cs typeface="+mn-cs"/>
              </a:rPr>
              <a:t>Líquido</a:t>
            </a:r>
          </a:p>
        </p:txBody>
      </p:sp>
      <p:sp>
        <p:nvSpPr>
          <p:cNvPr id="11" name="Retângulo 9"/>
          <p:cNvSpPr/>
          <p:nvPr/>
        </p:nvSpPr>
        <p:spPr>
          <a:xfrm>
            <a:off x="8910069" y="3338226"/>
            <a:ext cx="1267976" cy="61555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spc="300" dirty="0">
                <a:latin typeface="Verdana" panose="020B0604030504040204" pitchFamily="34" charset="0"/>
                <a:cs typeface="+mn-cs"/>
              </a:rPr>
              <a:t>Estado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spc="300" dirty="0">
                <a:latin typeface="Verdana" panose="020B0604030504040204" pitchFamily="34" charset="0"/>
                <a:cs typeface="+mn-cs"/>
              </a:rPr>
              <a:t>Gasoso</a:t>
            </a:r>
          </a:p>
        </p:txBody>
      </p:sp>
      <p:sp>
        <p:nvSpPr>
          <p:cNvPr id="12" name="Retângulo 10"/>
          <p:cNvSpPr/>
          <p:nvPr/>
        </p:nvSpPr>
        <p:spPr>
          <a:xfrm>
            <a:off x="2325437" y="3347751"/>
            <a:ext cx="1202252" cy="61555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spc="300" dirty="0">
                <a:latin typeface="Verdana" panose="020B0604030504040204" pitchFamily="34" charset="0"/>
                <a:cs typeface="+mn-cs"/>
              </a:rPr>
              <a:t>Estado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spc="300" dirty="0">
                <a:latin typeface="Verdana" panose="020B0604030504040204" pitchFamily="34" charset="0"/>
                <a:cs typeface="+mn-cs"/>
              </a:rPr>
              <a:t>Sólido</a:t>
            </a:r>
          </a:p>
        </p:txBody>
      </p:sp>
      <p:grpSp>
        <p:nvGrpSpPr>
          <p:cNvPr id="13" name="Group 18"/>
          <p:cNvGrpSpPr>
            <a:grpSpLocks/>
          </p:cNvGrpSpPr>
          <p:nvPr/>
        </p:nvGrpSpPr>
        <p:grpSpPr bwMode="auto">
          <a:xfrm>
            <a:off x="2779719" y="2188876"/>
            <a:ext cx="6710363" cy="877887"/>
            <a:chOff x="1539279" y="1762321"/>
            <a:chExt cx="5831223" cy="877587"/>
          </a:xfrm>
        </p:grpSpPr>
        <p:sp>
          <p:nvSpPr>
            <p:cNvPr id="14" name="Arc 19"/>
            <p:cNvSpPr/>
            <p:nvPr/>
          </p:nvSpPr>
          <p:spPr>
            <a:xfrm>
              <a:off x="6938712" y="1762321"/>
              <a:ext cx="431790" cy="574479"/>
            </a:xfrm>
            <a:prstGeom prst="arc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>
                <a:latin typeface="Verdana" panose="020B0604030504040204" pitchFamily="34" charset="0"/>
              </a:endParaRPr>
            </a:p>
          </p:txBody>
        </p:sp>
        <p:sp>
          <p:nvSpPr>
            <p:cNvPr id="15" name="Arc 20"/>
            <p:cNvSpPr/>
            <p:nvPr/>
          </p:nvSpPr>
          <p:spPr>
            <a:xfrm flipH="1">
              <a:off x="1539279" y="1768669"/>
              <a:ext cx="584916" cy="439587"/>
            </a:xfrm>
            <a:prstGeom prst="arc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>
                <a:latin typeface="Verdana" panose="020B0604030504040204" pitchFamily="34" charset="0"/>
              </a:endParaRPr>
            </a:p>
          </p:txBody>
        </p:sp>
        <p:cxnSp>
          <p:nvCxnSpPr>
            <p:cNvPr id="16" name="Straight Connector 21"/>
            <p:cNvCxnSpPr/>
            <p:nvPr/>
          </p:nvCxnSpPr>
          <p:spPr>
            <a:xfrm flipV="1">
              <a:off x="1539279" y="1976560"/>
              <a:ext cx="0" cy="645892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22"/>
            <p:cNvCxnSpPr>
              <a:stCxn id="15" idx="0"/>
            </p:cNvCxnSpPr>
            <p:nvPr/>
          </p:nvCxnSpPr>
          <p:spPr>
            <a:xfrm>
              <a:off x="1831737" y="1768669"/>
              <a:ext cx="5333217" cy="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23"/>
            <p:cNvCxnSpPr/>
            <p:nvPr/>
          </p:nvCxnSpPr>
          <p:spPr>
            <a:xfrm>
              <a:off x="7370502" y="2049560"/>
              <a:ext cx="0" cy="590348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24"/>
          <p:cNvSpPr txBox="1">
            <a:spLocks noChangeArrowheads="1"/>
          </p:cNvSpPr>
          <p:nvPr/>
        </p:nvSpPr>
        <p:spPr bwMode="auto">
          <a:xfrm>
            <a:off x="4987932" y="1825338"/>
            <a:ext cx="2893218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900" b="1" dirty="0">
                <a:solidFill>
                  <a:srgbClr val="F37043"/>
                </a:solidFill>
                <a:latin typeface="Verdana" panose="020B0604030504040204" pitchFamily="34" charset="0"/>
              </a:rPr>
              <a:t>Sublimação s</a:t>
            </a:r>
            <a:r>
              <a:rPr lang="pt-PT" altLang="pt-PT" sz="1900" b="1" dirty="0">
                <a:solidFill>
                  <a:srgbClr val="F37043"/>
                </a:solidFill>
                <a:latin typeface="Verdana" pitchFamily="34" charset="0"/>
                <a:sym typeface="Wingdings" pitchFamily="2" charset="2"/>
              </a:rPr>
              <a:t>g</a:t>
            </a:r>
            <a:endParaRPr lang="pt-PT" altLang="pt-PT" sz="1900" b="1" dirty="0">
              <a:solidFill>
                <a:srgbClr val="F37043"/>
              </a:solidFill>
              <a:latin typeface="Verdana" pitchFamily="34" charset="0"/>
            </a:endParaRPr>
          </a:p>
        </p:txBody>
      </p:sp>
      <p:grpSp>
        <p:nvGrpSpPr>
          <p:cNvPr id="20" name="Group 25"/>
          <p:cNvGrpSpPr>
            <a:grpSpLocks/>
          </p:cNvGrpSpPr>
          <p:nvPr/>
        </p:nvGrpSpPr>
        <p:grpSpPr bwMode="auto">
          <a:xfrm flipH="1" flipV="1">
            <a:off x="2779719" y="4193888"/>
            <a:ext cx="6723063" cy="1047750"/>
            <a:chOff x="1539280" y="1768425"/>
            <a:chExt cx="5829743" cy="845293"/>
          </a:xfrm>
        </p:grpSpPr>
        <p:sp>
          <p:nvSpPr>
            <p:cNvPr id="21" name="Arc 26"/>
            <p:cNvSpPr/>
            <p:nvPr/>
          </p:nvSpPr>
          <p:spPr>
            <a:xfrm>
              <a:off x="6936782" y="1773548"/>
              <a:ext cx="432241" cy="575055"/>
            </a:xfrm>
            <a:prstGeom prst="arc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>
                <a:latin typeface="Verdana" panose="020B0604030504040204" pitchFamily="34" charset="0"/>
              </a:endParaRPr>
            </a:p>
          </p:txBody>
        </p:sp>
        <p:sp>
          <p:nvSpPr>
            <p:cNvPr id="22" name="Arc 27"/>
            <p:cNvSpPr/>
            <p:nvPr/>
          </p:nvSpPr>
          <p:spPr>
            <a:xfrm flipH="1">
              <a:off x="1539280" y="1768425"/>
              <a:ext cx="585040" cy="440577"/>
            </a:xfrm>
            <a:prstGeom prst="arc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>
                <a:latin typeface="Verdana" panose="020B0604030504040204" pitchFamily="34" charset="0"/>
              </a:endParaRPr>
            </a:p>
          </p:txBody>
        </p:sp>
        <p:cxnSp>
          <p:nvCxnSpPr>
            <p:cNvPr id="23" name="Straight Connector 28"/>
            <p:cNvCxnSpPr/>
            <p:nvPr/>
          </p:nvCxnSpPr>
          <p:spPr>
            <a:xfrm flipH="1" flipV="1">
              <a:off x="1539280" y="1979748"/>
              <a:ext cx="0" cy="63397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9"/>
            <p:cNvCxnSpPr>
              <a:stCxn id="22" idx="0"/>
            </p:cNvCxnSpPr>
            <p:nvPr/>
          </p:nvCxnSpPr>
          <p:spPr>
            <a:xfrm>
              <a:off x="1831111" y="1768425"/>
              <a:ext cx="5332803" cy="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30"/>
            <p:cNvCxnSpPr/>
            <p:nvPr/>
          </p:nvCxnSpPr>
          <p:spPr>
            <a:xfrm flipH="1">
              <a:off x="7369023" y="2052751"/>
              <a:ext cx="0" cy="560967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Curved Down Arrow 31"/>
          <p:cNvSpPr/>
          <p:nvPr/>
        </p:nvSpPr>
        <p:spPr>
          <a:xfrm>
            <a:off x="3309944" y="2923888"/>
            <a:ext cx="2617788" cy="284163"/>
          </a:xfrm>
          <a:prstGeom prst="curvedDownArrow">
            <a:avLst>
              <a:gd name="adj1" fmla="val 0"/>
              <a:gd name="adj2" fmla="val 26240"/>
              <a:gd name="adj3" fmla="val 2500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27" name="Curved Down Arrow 32"/>
          <p:cNvSpPr/>
          <p:nvPr/>
        </p:nvSpPr>
        <p:spPr>
          <a:xfrm flipH="1" flipV="1">
            <a:off x="3286132" y="4193888"/>
            <a:ext cx="2562225" cy="314325"/>
          </a:xfrm>
          <a:prstGeom prst="curvedDownArrow">
            <a:avLst>
              <a:gd name="adj1" fmla="val 0"/>
              <a:gd name="adj2" fmla="val 26240"/>
              <a:gd name="adj3" fmla="val 2500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28" name="TextBox 33"/>
          <p:cNvSpPr txBox="1">
            <a:spLocks noChangeArrowheads="1"/>
          </p:cNvSpPr>
          <p:nvPr/>
        </p:nvSpPr>
        <p:spPr bwMode="auto">
          <a:xfrm>
            <a:off x="5275269" y="5228476"/>
            <a:ext cx="3359150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900" b="1" dirty="0">
                <a:solidFill>
                  <a:srgbClr val="F37043"/>
                </a:solidFill>
                <a:latin typeface="Verdana" panose="020B0604030504040204" pitchFamily="34" charset="0"/>
              </a:rPr>
              <a:t>Sublimação g</a:t>
            </a:r>
            <a:r>
              <a:rPr lang="pt-PT" altLang="pt-PT" sz="1900" b="1" dirty="0">
                <a:solidFill>
                  <a:srgbClr val="F37043"/>
                </a:solidFill>
                <a:latin typeface="Verdana" pitchFamily="34" charset="0"/>
                <a:sym typeface="Wingdings" pitchFamily="2" charset="2"/>
              </a:rPr>
              <a:t>s</a:t>
            </a:r>
            <a:endParaRPr lang="pt-PT" altLang="pt-PT" sz="1900" b="1" dirty="0">
              <a:solidFill>
                <a:srgbClr val="F37043"/>
              </a:solidFill>
              <a:latin typeface="Verdana" pitchFamily="34" charset="0"/>
            </a:endParaRPr>
          </a:p>
        </p:txBody>
      </p:sp>
      <p:sp>
        <p:nvSpPr>
          <p:cNvPr id="29" name="Curved Down Arrow 34"/>
          <p:cNvSpPr/>
          <p:nvPr/>
        </p:nvSpPr>
        <p:spPr>
          <a:xfrm>
            <a:off x="6572257" y="2919126"/>
            <a:ext cx="2617787" cy="282575"/>
          </a:xfrm>
          <a:prstGeom prst="curvedDownArrow">
            <a:avLst>
              <a:gd name="adj1" fmla="val 0"/>
              <a:gd name="adj2" fmla="val 26240"/>
              <a:gd name="adj3" fmla="val 2500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30" name="Curved Down Arrow 35"/>
          <p:cNvSpPr/>
          <p:nvPr/>
        </p:nvSpPr>
        <p:spPr>
          <a:xfrm flipH="1" flipV="1">
            <a:off x="6550032" y="4187538"/>
            <a:ext cx="2560637" cy="315913"/>
          </a:xfrm>
          <a:prstGeom prst="curvedDownArrow">
            <a:avLst>
              <a:gd name="adj1" fmla="val 0"/>
              <a:gd name="adj2" fmla="val 26240"/>
              <a:gd name="adj3" fmla="val 2500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31" name="TextBox 36"/>
          <p:cNvSpPr txBox="1">
            <a:spLocks noChangeArrowheads="1"/>
          </p:cNvSpPr>
          <p:nvPr/>
        </p:nvSpPr>
        <p:spPr bwMode="auto">
          <a:xfrm>
            <a:off x="4029082" y="2923888"/>
            <a:ext cx="2376487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900" b="1">
                <a:solidFill>
                  <a:srgbClr val="F37043"/>
                </a:solidFill>
                <a:latin typeface="Verdana" panose="020B0604030504040204" pitchFamily="34" charset="0"/>
              </a:rPr>
              <a:t>Fusão</a:t>
            </a:r>
          </a:p>
        </p:txBody>
      </p:sp>
      <p:sp>
        <p:nvSpPr>
          <p:cNvPr id="32" name="TextBox 37"/>
          <p:cNvSpPr txBox="1">
            <a:spLocks noChangeArrowheads="1"/>
          </p:cNvSpPr>
          <p:nvPr/>
        </p:nvSpPr>
        <p:spPr bwMode="auto">
          <a:xfrm>
            <a:off x="5483232" y="2163476"/>
            <a:ext cx="23764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600">
                <a:latin typeface="Verdana" panose="020B0604030504040204" pitchFamily="34" charset="0"/>
              </a:rPr>
              <a:t>aquecimento</a:t>
            </a:r>
          </a:p>
        </p:txBody>
      </p:sp>
      <p:sp>
        <p:nvSpPr>
          <p:cNvPr id="33" name="TextBox 38"/>
          <p:cNvSpPr txBox="1">
            <a:spLocks noChangeArrowheads="1"/>
          </p:cNvSpPr>
          <p:nvPr/>
        </p:nvSpPr>
        <p:spPr bwMode="auto">
          <a:xfrm>
            <a:off x="3833819" y="2607976"/>
            <a:ext cx="23764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600">
                <a:latin typeface="Verdana" panose="020B0604030504040204" pitchFamily="34" charset="0"/>
              </a:rPr>
              <a:t>aquecimento</a:t>
            </a:r>
          </a:p>
        </p:txBody>
      </p:sp>
      <p:sp>
        <p:nvSpPr>
          <p:cNvPr id="34" name="TextBox 39"/>
          <p:cNvSpPr txBox="1">
            <a:spLocks noChangeArrowheads="1"/>
          </p:cNvSpPr>
          <p:nvPr/>
        </p:nvSpPr>
        <p:spPr bwMode="auto">
          <a:xfrm>
            <a:off x="7281869" y="2612738"/>
            <a:ext cx="23749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600">
                <a:latin typeface="Verdana" panose="020B0604030504040204" pitchFamily="34" charset="0"/>
              </a:rPr>
              <a:t>aquecimento</a:t>
            </a:r>
          </a:p>
        </p:txBody>
      </p:sp>
      <p:sp>
        <p:nvSpPr>
          <p:cNvPr id="35" name="TextBox 40"/>
          <p:cNvSpPr txBox="1">
            <a:spLocks noChangeArrowheads="1"/>
          </p:cNvSpPr>
          <p:nvPr/>
        </p:nvSpPr>
        <p:spPr bwMode="auto">
          <a:xfrm>
            <a:off x="3813182" y="4452651"/>
            <a:ext cx="23764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600">
                <a:latin typeface="Verdana" panose="020B0604030504040204" pitchFamily="34" charset="0"/>
              </a:rPr>
              <a:t>arrefecimento</a:t>
            </a:r>
          </a:p>
        </p:txBody>
      </p:sp>
      <p:sp>
        <p:nvSpPr>
          <p:cNvPr id="36" name="TextBox 41"/>
          <p:cNvSpPr txBox="1">
            <a:spLocks noChangeArrowheads="1"/>
          </p:cNvSpPr>
          <p:nvPr/>
        </p:nvSpPr>
        <p:spPr bwMode="auto">
          <a:xfrm>
            <a:off x="7227894" y="4451063"/>
            <a:ext cx="23764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600">
                <a:latin typeface="Verdana" panose="020B0604030504040204" pitchFamily="34" charset="0"/>
              </a:rPr>
              <a:t>arrefecimento</a:t>
            </a:r>
          </a:p>
        </p:txBody>
      </p:sp>
      <p:sp>
        <p:nvSpPr>
          <p:cNvPr id="37" name="TextBox 42"/>
          <p:cNvSpPr txBox="1">
            <a:spLocks noChangeArrowheads="1"/>
          </p:cNvSpPr>
          <p:nvPr/>
        </p:nvSpPr>
        <p:spPr bwMode="auto">
          <a:xfrm>
            <a:off x="3700469" y="4092288"/>
            <a:ext cx="2374900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900" b="1" dirty="0">
                <a:solidFill>
                  <a:srgbClr val="F37043"/>
                </a:solidFill>
                <a:latin typeface="Verdana" panose="020B0604030504040204" pitchFamily="34" charset="0"/>
              </a:rPr>
              <a:t>Solidificação </a:t>
            </a:r>
          </a:p>
        </p:txBody>
      </p:sp>
      <p:sp>
        <p:nvSpPr>
          <p:cNvPr id="38" name="TextBox 43"/>
          <p:cNvSpPr txBox="1">
            <a:spLocks noChangeArrowheads="1"/>
          </p:cNvSpPr>
          <p:nvPr/>
        </p:nvSpPr>
        <p:spPr bwMode="auto">
          <a:xfrm>
            <a:off x="7159632" y="2935001"/>
            <a:ext cx="2376487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900" b="1">
                <a:solidFill>
                  <a:srgbClr val="F37043"/>
                </a:solidFill>
                <a:latin typeface="Verdana" panose="020B0604030504040204" pitchFamily="34" charset="0"/>
              </a:rPr>
              <a:t>Vaporização </a:t>
            </a:r>
          </a:p>
        </p:txBody>
      </p:sp>
      <p:sp>
        <p:nvSpPr>
          <p:cNvPr id="39" name="TextBox 44"/>
          <p:cNvSpPr txBox="1">
            <a:spLocks noChangeArrowheads="1"/>
          </p:cNvSpPr>
          <p:nvPr/>
        </p:nvSpPr>
        <p:spPr bwMode="auto">
          <a:xfrm>
            <a:off x="6954844" y="4099917"/>
            <a:ext cx="2376488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900" b="1" dirty="0">
                <a:solidFill>
                  <a:srgbClr val="F37043"/>
                </a:solidFill>
                <a:latin typeface="Verdana" panose="020B0604030504040204" pitchFamily="34" charset="0"/>
              </a:rPr>
              <a:t>Condensação  </a:t>
            </a:r>
          </a:p>
        </p:txBody>
      </p:sp>
      <p:sp>
        <p:nvSpPr>
          <p:cNvPr id="40" name="TextBox 45"/>
          <p:cNvSpPr txBox="1">
            <a:spLocks noChangeArrowheads="1"/>
          </p:cNvSpPr>
          <p:nvPr/>
        </p:nvSpPr>
        <p:spPr bwMode="auto">
          <a:xfrm>
            <a:off x="5397507" y="4941601"/>
            <a:ext cx="23764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PT" altLang="pt-PT" sz="1600">
                <a:latin typeface="Verdana" panose="020B0604030504040204" pitchFamily="34" charset="0"/>
              </a:rPr>
              <a:t>arrefecimento</a:t>
            </a:r>
          </a:p>
        </p:txBody>
      </p:sp>
      <p:sp>
        <p:nvSpPr>
          <p:cNvPr id="41" name="CaixaDeTexto 40"/>
          <p:cNvSpPr txBox="1"/>
          <p:nvPr/>
        </p:nvSpPr>
        <p:spPr>
          <a:xfrm>
            <a:off x="1321061" y="5857786"/>
            <a:ext cx="379341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Vaporização lenta </a:t>
            </a:r>
            <a:r>
              <a:rPr lang="pt-PT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Calibri" panose="020F0502020204030204" pitchFamily="34" charset="0"/>
              </a:rPr>
              <a:t>→ evaporação</a:t>
            </a:r>
            <a:endParaRPr lang="pt-PT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6431475" y="5896978"/>
            <a:ext cx="359829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Vaporização rápida</a:t>
            </a:r>
            <a:r>
              <a:rPr lang="pt-PT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t-PT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Calibri" panose="020F0502020204030204" pitchFamily="34" charset="0"/>
              </a:rPr>
              <a:t>→ ebulição</a:t>
            </a:r>
            <a:endParaRPr lang="pt-PT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710393" y="277774"/>
            <a:ext cx="1004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4.1- Ponto de fusão e ponto de ebulição – duas propriedades físicas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97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6" grpId="0" animBg="1"/>
      <p:bldP spid="27" grpId="0" animBg="1"/>
      <p:bldP spid="28" grpId="0"/>
      <p:bldP spid="29" grpId="0" animBg="1"/>
      <p:bldP spid="30" grpId="0" animBg="1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ta 5"/>
          <p:cNvCxnSpPr/>
          <p:nvPr/>
        </p:nvCxnSpPr>
        <p:spPr>
          <a:xfrm flipV="1">
            <a:off x="798897" y="866274"/>
            <a:ext cx="10597415" cy="96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ângulo 9"/>
          <p:cNvSpPr/>
          <p:nvPr/>
        </p:nvSpPr>
        <p:spPr>
          <a:xfrm>
            <a:off x="997023" y="1139892"/>
            <a:ext cx="9700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Ponto de fusão e de ebulição – </a:t>
            </a:r>
            <a:r>
              <a:rPr lang="pt-PT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página 165 e 166 do manual</a:t>
            </a:r>
            <a:endParaRPr lang="pt-PT" sz="20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1"/>
          <p:cNvSpPr/>
          <p:nvPr/>
        </p:nvSpPr>
        <p:spPr>
          <a:xfrm>
            <a:off x="997023" y="2968725"/>
            <a:ext cx="10026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b="1" dirty="0"/>
              <a:t>Ponto de </a:t>
            </a:r>
            <a:r>
              <a:rPr lang="pt-PT" sz="2800" b="1" dirty="0" smtClean="0"/>
              <a:t>ebulição </a:t>
            </a:r>
            <a:r>
              <a:rPr lang="pt-PT" sz="2800" b="1" dirty="0"/>
              <a:t>(p.e.) - </a:t>
            </a:r>
            <a:r>
              <a:rPr lang="pt-PT" sz="2800" u="sng" dirty="0"/>
              <a:t>é a temperatura </a:t>
            </a:r>
            <a:r>
              <a:rPr lang="pt-PT" sz="2800" dirty="0"/>
              <a:t>à qual um </a:t>
            </a:r>
            <a:r>
              <a:rPr lang="pt-PT" sz="2800" dirty="0" smtClean="0"/>
              <a:t>líquido </a:t>
            </a:r>
            <a:r>
              <a:rPr lang="pt-PT" sz="2800" dirty="0"/>
              <a:t>passa ao estado </a:t>
            </a:r>
            <a:r>
              <a:rPr lang="pt-PT" sz="2800" dirty="0" smtClean="0"/>
              <a:t>gasoso, </a:t>
            </a:r>
            <a:r>
              <a:rPr lang="pt-PT" sz="2800" dirty="0"/>
              <a:t>a uma dada </a:t>
            </a:r>
            <a:r>
              <a:rPr lang="pt-PT" sz="2800" dirty="0" smtClean="0"/>
              <a:t>pressão.</a:t>
            </a:r>
            <a:endParaRPr lang="pt-PT" sz="2800" dirty="0">
              <a:latin typeface="Verdana" panose="020B060403050404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213963" y="4930944"/>
            <a:ext cx="299435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b="1" dirty="0" smtClean="0"/>
              <a:t>líquido</a:t>
            </a:r>
            <a:endParaRPr lang="pt-PT" sz="3600" b="1" dirty="0"/>
          </a:p>
        </p:txBody>
      </p:sp>
      <p:sp>
        <p:nvSpPr>
          <p:cNvPr id="9" name="Retângulo 8"/>
          <p:cNvSpPr/>
          <p:nvPr/>
        </p:nvSpPr>
        <p:spPr>
          <a:xfrm>
            <a:off x="7208317" y="4930944"/>
            <a:ext cx="307755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200" b="1" dirty="0" smtClean="0"/>
              <a:t>gasoso</a:t>
            </a:r>
            <a:endParaRPr lang="pt-PT" sz="3200" b="1" dirty="0"/>
          </a:p>
        </p:txBody>
      </p:sp>
      <p:sp>
        <p:nvSpPr>
          <p:cNvPr id="10" name="Seta para baixo 9"/>
          <p:cNvSpPr/>
          <p:nvPr/>
        </p:nvSpPr>
        <p:spPr>
          <a:xfrm>
            <a:off x="7136308" y="4529965"/>
            <a:ext cx="144016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6752101" y="3996581"/>
            <a:ext cx="912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600" b="1" dirty="0" smtClean="0"/>
              <a:t>p.e.</a:t>
            </a:r>
            <a:endParaRPr lang="pt-PT" sz="3600" b="1" dirty="0"/>
          </a:p>
        </p:txBody>
      </p:sp>
      <p:sp>
        <p:nvSpPr>
          <p:cNvPr id="12" name="Seta para a direita 11"/>
          <p:cNvSpPr/>
          <p:nvPr/>
        </p:nvSpPr>
        <p:spPr>
          <a:xfrm>
            <a:off x="2184431" y="5620798"/>
            <a:ext cx="7560840" cy="81825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b="1" dirty="0" smtClean="0"/>
              <a:t>aquecimento</a:t>
            </a:r>
            <a:endParaRPr lang="pt-PT" sz="2400" b="1" dirty="0"/>
          </a:p>
        </p:txBody>
      </p:sp>
      <p:sp>
        <p:nvSpPr>
          <p:cNvPr id="13" name="Retângulo 12"/>
          <p:cNvSpPr/>
          <p:nvPr/>
        </p:nvSpPr>
        <p:spPr>
          <a:xfrm>
            <a:off x="1333642" y="4930944"/>
            <a:ext cx="2880321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b="1" dirty="0" smtClean="0"/>
              <a:t>sólido</a:t>
            </a:r>
            <a:endParaRPr lang="pt-PT" sz="3600" b="1" dirty="0"/>
          </a:p>
        </p:txBody>
      </p:sp>
      <p:sp>
        <p:nvSpPr>
          <p:cNvPr id="14" name="Seta para baixo 13"/>
          <p:cNvSpPr/>
          <p:nvPr/>
        </p:nvSpPr>
        <p:spPr>
          <a:xfrm>
            <a:off x="4141955" y="4489025"/>
            <a:ext cx="144016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CaixaDeTexto 14"/>
          <p:cNvSpPr txBox="1"/>
          <p:nvPr/>
        </p:nvSpPr>
        <p:spPr>
          <a:xfrm>
            <a:off x="3817957" y="3924573"/>
            <a:ext cx="792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600" b="1" dirty="0" smtClean="0"/>
              <a:t>p.f.</a:t>
            </a:r>
            <a:endParaRPr lang="pt-PT" sz="3600" b="1" dirty="0"/>
          </a:p>
        </p:txBody>
      </p:sp>
      <p:sp>
        <p:nvSpPr>
          <p:cNvPr id="16" name="Rectangle 1"/>
          <p:cNvSpPr/>
          <p:nvPr/>
        </p:nvSpPr>
        <p:spPr>
          <a:xfrm>
            <a:off x="997023" y="1888605"/>
            <a:ext cx="10026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b="1" dirty="0"/>
              <a:t>Ponto de </a:t>
            </a:r>
            <a:r>
              <a:rPr lang="pt-PT" sz="2800" b="1" dirty="0" smtClean="0"/>
              <a:t>fusão </a:t>
            </a:r>
            <a:r>
              <a:rPr lang="pt-PT" sz="2800" b="1" dirty="0"/>
              <a:t>(</a:t>
            </a:r>
            <a:r>
              <a:rPr lang="pt-PT" sz="2800" b="1" dirty="0" smtClean="0"/>
              <a:t>p.f.) </a:t>
            </a:r>
            <a:r>
              <a:rPr lang="pt-PT" sz="2800" b="1" dirty="0"/>
              <a:t>- </a:t>
            </a:r>
            <a:r>
              <a:rPr lang="pt-PT" sz="2800" u="sng" dirty="0"/>
              <a:t>é a temperatura </a:t>
            </a:r>
            <a:r>
              <a:rPr lang="pt-PT" sz="2800" dirty="0"/>
              <a:t>à qual um </a:t>
            </a:r>
            <a:r>
              <a:rPr lang="pt-PT" sz="2800" dirty="0" smtClean="0"/>
              <a:t>sólido </a:t>
            </a:r>
            <a:r>
              <a:rPr lang="pt-PT" sz="2800" dirty="0"/>
              <a:t>passa ao estado </a:t>
            </a:r>
            <a:r>
              <a:rPr lang="pt-PT" sz="2800" dirty="0" smtClean="0"/>
              <a:t>líquido, </a:t>
            </a:r>
            <a:r>
              <a:rPr lang="pt-PT" sz="2800" dirty="0"/>
              <a:t>a uma dada </a:t>
            </a:r>
            <a:r>
              <a:rPr lang="pt-PT" sz="2800" dirty="0" smtClean="0"/>
              <a:t>pressão.</a:t>
            </a:r>
            <a:endParaRPr lang="pt-PT" sz="2800" dirty="0">
              <a:latin typeface="Verdana" panose="020B0604030504040204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710393" y="277774"/>
            <a:ext cx="1004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4.1- Ponto de fusão e ponto de ebulição – duas propriedades físicas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09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ta 5"/>
          <p:cNvCxnSpPr/>
          <p:nvPr/>
        </p:nvCxnSpPr>
        <p:spPr>
          <a:xfrm flipV="1">
            <a:off x="798897" y="866274"/>
            <a:ext cx="10597415" cy="96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710393" y="277774"/>
            <a:ext cx="1004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4.1- Ponto de fusão e ponto de ebulição – duas propriedades físicas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ângulo 9"/>
          <p:cNvSpPr/>
          <p:nvPr/>
        </p:nvSpPr>
        <p:spPr>
          <a:xfrm>
            <a:off x="710393" y="1226520"/>
            <a:ext cx="104342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Ponto de </a:t>
            </a:r>
            <a:r>
              <a:rPr lang="pt-PT" sz="24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condensação e de solidificação – </a:t>
            </a:r>
            <a:r>
              <a:rPr lang="pt-PT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página 165 e 166 </a:t>
            </a:r>
            <a:endParaRPr lang="pt-PT" sz="20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1"/>
          <p:cNvSpPr/>
          <p:nvPr/>
        </p:nvSpPr>
        <p:spPr>
          <a:xfrm>
            <a:off x="710393" y="3055353"/>
            <a:ext cx="10026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b="1" dirty="0"/>
              <a:t>Ponto de </a:t>
            </a:r>
            <a:r>
              <a:rPr lang="pt-PT" sz="2800" b="1" dirty="0" smtClean="0"/>
              <a:t>solidificação </a:t>
            </a:r>
            <a:r>
              <a:rPr lang="pt-PT" sz="2800" b="1" dirty="0"/>
              <a:t>(</a:t>
            </a:r>
            <a:r>
              <a:rPr lang="pt-PT" sz="2800" b="1" dirty="0" smtClean="0"/>
              <a:t>p.s.) </a:t>
            </a:r>
            <a:r>
              <a:rPr lang="pt-PT" sz="2800" b="1" dirty="0"/>
              <a:t>- </a:t>
            </a:r>
            <a:r>
              <a:rPr lang="pt-PT" sz="2800" u="sng" dirty="0"/>
              <a:t>é a temperatura </a:t>
            </a:r>
            <a:r>
              <a:rPr lang="pt-PT" sz="2800" dirty="0"/>
              <a:t>à qual um </a:t>
            </a:r>
            <a:r>
              <a:rPr lang="pt-PT" sz="2800" dirty="0" smtClean="0"/>
              <a:t>líquido </a:t>
            </a:r>
            <a:r>
              <a:rPr lang="pt-PT" sz="2800" dirty="0"/>
              <a:t>passa ao estado </a:t>
            </a:r>
            <a:r>
              <a:rPr lang="pt-PT" sz="2800" dirty="0" smtClean="0"/>
              <a:t>sólido, </a:t>
            </a:r>
            <a:r>
              <a:rPr lang="pt-PT" sz="2800" dirty="0"/>
              <a:t>a uma dada </a:t>
            </a:r>
            <a:r>
              <a:rPr lang="pt-PT" sz="2800" dirty="0" smtClean="0"/>
              <a:t>pressão.</a:t>
            </a:r>
            <a:endParaRPr lang="pt-PT" sz="2800" dirty="0">
              <a:latin typeface="Verdana" panose="020B060403050404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3927333" y="5017572"/>
            <a:ext cx="299435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b="1" dirty="0" smtClean="0"/>
              <a:t>líquido</a:t>
            </a:r>
            <a:endParaRPr lang="pt-PT" sz="3600" b="1" dirty="0"/>
          </a:p>
        </p:txBody>
      </p:sp>
      <p:sp>
        <p:nvSpPr>
          <p:cNvPr id="10" name="Retângulo 9"/>
          <p:cNvSpPr/>
          <p:nvPr/>
        </p:nvSpPr>
        <p:spPr>
          <a:xfrm>
            <a:off x="6921687" y="5017572"/>
            <a:ext cx="307755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200" b="1" dirty="0" smtClean="0"/>
              <a:t>gasoso</a:t>
            </a:r>
            <a:endParaRPr lang="pt-PT" sz="3200" b="1" dirty="0"/>
          </a:p>
        </p:txBody>
      </p:sp>
      <p:sp>
        <p:nvSpPr>
          <p:cNvPr id="11" name="Seta para baixo 10"/>
          <p:cNvSpPr/>
          <p:nvPr/>
        </p:nvSpPr>
        <p:spPr>
          <a:xfrm>
            <a:off x="6849678" y="4616593"/>
            <a:ext cx="144016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CaixaDeTexto 11"/>
          <p:cNvSpPr txBox="1"/>
          <p:nvPr/>
        </p:nvSpPr>
        <p:spPr>
          <a:xfrm>
            <a:off x="6465471" y="4083209"/>
            <a:ext cx="873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600" b="1" dirty="0" err="1" smtClean="0"/>
              <a:t>p.c</a:t>
            </a:r>
            <a:r>
              <a:rPr lang="pt-PT" sz="3600" b="1" dirty="0" smtClean="0"/>
              <a:t>.</a:t>
            </a:r>
            <a:endParaRPr lang="pt-PT" sz="3600" b="1" dirty="0"/>
          </a:p>
        </p:txBody>
      </p:sp>
      <p:sp>
        <p:nvSpPr>
          <p:cNvPr id="13" name="Seta para a direita 12"/>
          <p:cNvSpPr/>
          <p:nvPr/>
        </p:nvSpPr>
        <p:spPr>
          <a:xfrm flipH="1">
            <a:off x="2580194" y="5632285"/>
            <a:ext cx="5688632" cy="81825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b="1" dirty="0" smtClean="0"/>
              <a:t>arrefecimento</a:t>
            </a:r>
            <a:endParaRPr lang="pt-PT" sz="2400" b="1" dirty="0"/>
          </a:p>
        </p:txBody>
      </p:sp>
      <p:sp>
        <p:nvSpPr>
          <p:cNvPr id="14" name="Retângulo 13"/>
          <p:cNvSpPr/>
          <p:nvPr/>
        </p:nvSpPr>
        <p:spPr>
          <a:xfrm>
            <a:off x="1047012" y="5017572"/>
            <a:ext cx="2880321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b="1" dirty="0" smtClean="0"/>
              <a:t>sólido</a:t>
            </a:r>
            <a:endParaRPr lang="pt-PT" sz="3600" b="1" dirty="0"/>
          </a:p>
        </p:txBody>
      </p:sp>
      <p:sp>
        <p:nvSpPr>
          <p:cNvPr id="15" name="Seta para baixo 14"/>
          <p:cNvSpPr/>
          <p:nvPr/>
        </p:nvSpPr>
        <p:spPr>
          <a:xfrm>
            <a:off x="3855325" y="4575653"/>
            <a:ext cx="144016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CaixaDeTexto 15"/>
          <p:cNvSpPr txBox="1"/>
          <p:nvPr/>
        </p:nvSpPr>
        <p:spPr>
          <a:xfrm>
            <a:off x="3531327" y="4011201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600" b="1" dirty="0" smtClean="0"/>
              <a:t>p.s.</a:t>
            </a:r>
            <a:endParaRPr lang="pt-PT" sz="3600" b="1" dirty="0"/>
          </a:p>
        </p:txBody>
      </p:sp>
      <p:sp>
        <p:nvSpPr>
          <p:cNvPr id="17" name="Rectangle 1"/>
          <p:cNvSpPr/>
          <p:nvPr/>
        </p:nvSpPr>
        <p:spPr>
          <a:xfrm>
            <a:off x="710393" y="1975233"/>
            <a:ext cx="10026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b="1" dirty="0"/>
              <a:t>Ponto de </a:t>
            </a:r>
            <a:r>
              <a:rPr lang="pt-PT" sz="2800" b="1" dirty="0" smtClean="0"/>
              <a:t>condensação </a:t>
            </a:r>
            <a:r>
              <a:rPr lang="pt-PT" sz="2800" b="1" dirty="0"/>
              <a:t>(</a:t>
            </a:r>
            <a:r>
              <a:rPr lang="pt-PT" sz="2800" b="1" dirty="0" err="1" smtClean="0"/>
              <a:t>p.c</a:t>
            </a:r>
            <a:r>
              <a:rPr lang="pt-PT" sz="2800" b="1" dirty="0" smtClean="0"/>
              <a:t>.) </a:t>
            </a:r>
            <a:r>
              <a:rPr lang="pt-PT" sz="2800" b="1" dirty="0"/>
              <a:t>- </a:t>
            </a:r>
            <a:r>
              <a:rPr lang="pt-PT" sz="2800" u="sng" dirty="0"/>
              <a:t>é a temperatura </a:t>
            </a:r>
            <a:r>
              <a:rPr lang="pt-PT" sz="2800" dirty="0"/>
              <a:t>à qual </a:t>
            </a:r>
            <a:r>
              <a:rPr lang="pt-PT" sz="2800" dirty="0" smtClean="0"/>
              <a:t>uma substância gasosa passa </a:t>
            </a:r>
            <a:r>
              <a:rPr lang="pt-PT" sz="2800" dirty="0"/>
              <a:t>ao estado </a:t>
            </a:r>
            <a:r>
              <a:rPr lang="pt-PT" sz="2800" dirty="0" smtClean="0"/>
              <a:t>líquido, </a:t>
            </a:r>
            <a:r>
              <a:rPr lang="pt-PT" sz="2800" dirty="0"/>
              <a:t>a uma dada </a:t>
            </a:r>
            <a:r>
              <a:rPr lang="pt-PT" sz="2800" dirty="0" smtClean="0"/>
              <a:t>pressão.</a:t>
            </a:r>
            <a:endParaRPr lang="pt-PT" sz="2800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6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ta 5"/>
          <p:cNvCxnSpPr/>
          <p:nvPr/>
        </p:nvCxnSpPr>
        <p:spPr>
          <a:xfrm flipV="1">
            <a:off x="798897" y="866274"/>
            <a:ext cx="10597415" cy="96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710393" y="277774"/>
            <a:ext cx="1004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4.1- Ponto de fusão e ponto de ebulição – duas propriedades físicas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ângulo 9"/>
          <p:cNvSpPr/>
          <p:nvPr/>
        </p:nvSpPr>
        <p:spPr>
          <a:xfrm>
            <a:off x="798897" y="1235027"/>
            <a:ext cx="100893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Ponto de </a:t>
            </a:r>
            <a:r>
              <a:rPr lang="pt-PT" sz="24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fusão e de ebulição caracterizam as substâncias </a:t>
            </a:r>
            <a:r>
              <a:rPr lang="pt-PT" sz="24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página 167 do manual</a:t>
            </a:r>
            <a:endParaRPr lang="pt-PT" sz="2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1"/>
          <p:cNvSpPr/>
          <p:nvPr/>
        </p:nvSpPr>
        <p:spPr>
          <a:xfrm>
            <a:off x="830269" y="2208897"/>
            <a:ext cx="10026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dirty="0" smtClean="0"/>
              <a:t>Cada </a:t>
            </a:r>
            <a:r>
              <a:rPr lang="pt-PT" sz="2800" dirty="0"/>
              <a:t>substância </a:t>
            </a:r>
            <a:r>
              <a:rPr lang="pt-PT" sz="2800" dirty="0" smtClean="0"/>
              <a:t>tem o </a:t>
            </a:r>
            <a:r>
              <a:rPr lang="pt-PT" sz="2800" dirty="0"/>
              <a:t>seu ponto de </a:t>
            </a:r>
            <a:r>
              <a:rPr lang="pt-PT" sz="2800" dirty="0" smtClean="0"/>
              <a:t>fusão  e de ebulição característicos </a:t>
            </a:r>
            <a:r>
              <a:rPr lang="pt-PT" sz="2800" dirty="0"/>
              <a:t>que a permite identificar</a:t>
            </a:r>
            <a:r>
              <a:rPr lang="pt-PT" sz="2800" dirty="0" smtClean="0"/>
              <a:t>.</a:t>
            </a:r>
            <a:endParaRPr lang="pt-PT" sz="2800" dirty="0">
              <a:latin typeface="Verdana" panose="020B0604030504040204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105927"/>
              </p:ext>
            </p:extLst>
          </p:nvPr>
        </p:nvGraphicFramePr>
        <p:xfrm>
          <a:off x="1653727" y="3318181"/>
          <a:ext cx="7992888" cy="12801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86733">
                  <a:extLst>
                    <a:ext uri="{9D8B030D-6E8A-4147-A177-3AD203B41FA5}">
                      <a16:colId xmlns:a16="http://schemas.microsoft.com/office/drawing/2014/main" val="1382959184"/>
                    </a:ext>
                  </a:extLst>
                </a:gridCol>
                <a:gridCol w="1879844">
                  <a:extLst>
                    <a:ext uri="{9D8B030D-6E8A-4147-A177-3AD203B41FA5}">
                      <a16:colId xmlns:a16="http://schemas.microsoft.com/office/drawing/2014/main" val="1444226835"/>
                    </a:ext>
                  </a:extLst>
                </a:gridCol>
                <a:gridCol w="2048511">
                  <a:extLst>
                    <a:ext uri="{9D8B030D-6E8A-4147-A177-3AD203B41FA5}">
                      <a16:colId xmlns:a16="http://schemas.microsoft.com/office/drawing/2014/main" val="1691753453"/>
                    </a:ext>
                  </a:extLst>
                </a:gridCol>
                <a:gridCol w="1877800">
                  <a:extLst>
                    <a:ext uri="{9D8B030D-6E8A-4147-A177-3AD203B41FA5}">
                      <a16:colId xmlns:a16="http://schemas.microsoft.com/office/drawing/2014/main" val="2979539647"/>
                    </a:ext>
                  </a:extLst>
                </a:gridCol>
              </a:tblGrid>
              <a:tr h="307340">
                <a:tc>
                  <a:txBody>
                    <a:bodyPr/>
                    <a:lstStyle/>
                    <a:p>
                      <a:pPr marL="203835" algn="ctr">
                        <a:lnSpc>
                          <a:spcPct val="150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Substâncias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8600" marR="226060" algn="ctr">
                        <a:lnSpc>
                          <a:spcPct val="150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Ouro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1795" algn="ctr">
                        <a:lnSpc>
                          <a:spcPct val="150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Prata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9410" algn="ctr">
                        <a:lnSpc>
                          <a:spcPct val="150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Água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95322931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394335" indent="-288290" algn="ctr">
                        <a:lnSpc>
                          <a:spcPct val="100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Ponto </a:t>
                      </a: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fusão (p.f.)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1064 </a:t>
                      </a:r>
                      <a:r>
                        <a:rPr lang="pt-PT" sz="2400" b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ºC</a:t>
                      </a:r>
                      <a:endParaRPr lang="pt-PT" sz="2400" b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pt-PT" sz="2400" b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t-PT" sz="24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962 </a:t>
                      </a:r>
                      <a:r>
                        <a:rPr lang="pt-PT" sz="2400" b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ºC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989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  <a:r>
                        <a:rPr lang="pt-PT" sz="2400" b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ºC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01914979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474"/>
              </p:ext>
            </p:extLst>
          </p:nvPr>
        </p:nvGraphicFramePr>
        <p:xfrm>
          <a:off x="1653729" y="4729177"/>
          <a:ext cx="7992887" cy="12801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{93296810-A885-4BE3-A3E7-6D5BEEA58F35}</a:tableStyleId>
              </a:tblPr>
              <a:tblGrid>
                <a:gridCol w="2131937">
                  <a:extLst>
                    <a:ext uri="{9D8B030D-6E8A-4147-A177-3AD203B41FA5}">
                      <a16:colId xmlns:a16="http://schemas.microsoft.com/office/drawing/2014/main" val="3973016223"/>
                    </a:ext>
                  </a:extLst>
                </a:gridCol>
                <a:gridCol w="1900511">
                  <a:extLst>
                    <a:ext uri="{9D8B030D-6E8A-4147-A177-3AD203B41FA5}">
                      <a16:colId xmlns:a16="http://schemas.microsoft.com/office/drawing/2014/main" val="40612324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1700936297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3296917168"/>
                    </a:ext>
                  </a:extLst>
                </a:gridCol>
              </a:tblGrid>
              <a:tr h="299720">
                <a:tc>
                  <a:txBody>
                    <a:bodyPr/>
                    <a:lstStyle/>
                    <a:p>
                      <a:pPr marL="196215">
                        <a:lnSpc>
                          <a:spcPct val="150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Substâncias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945" marR="187960" algn="ctr">
                        <a:lnSpc>
                          <a:spcPct val="150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Acetona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0" marR="133350" algn="ctr">
                        <a:lnSpc>
                          <a:spcPct val="150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pt-PT" sz="2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Álcool etílico</a:t>
                      </a:r>
                      <a:endParaRPr lang="pt-PT" sz="2400" b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2895" marR="297180" algn="ctr">
                        <a:lnSpc>
                          <a:spcPct val="150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Água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52363993"/>
                  </a:ext>
                </a:extLst>
              </a:tr>
              <a:tr h="446405">
                <a:tc>
                  <a:txBody>
                    <a:bodyPr/>
                    <a:lstStyle/>
                    <a:p>
                      <a:pPr marL="103188" marR="84455" indent="-17463" algn="ctr">
                        <a:lnSpc>
                          <a:spcPct val="100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Ponto de ebulição (p.e</a:t>
                      </a:r>
                      <a:r>
                        <a:rPr lang="pt-PT" sz="24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194945" marR="1866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 </a:t>
                      </a:r>
                      <a:r>
                        <a:rPr lang="pt-PT" sz="2400" b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ºC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139700" marR="1327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</a:t>
                      </a:r>
                      <a:r>
                        <a:rPr lang="pt-PT" sz="2400" b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ºC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302895" marR="2978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</a:t>
                      </a:r>
                      <a:r>
                        <a:rPr lang="pt-PT" sz="2400" b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ºC</a:t>
                      </a:r>
                      <a:endParaRPr lang="pt-PT" sz="2400" b="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25565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862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ta 5"/>
          <p:cNvCxnSpPr/>
          <p:nvPr/>
        </p:nvCxnSpPr>
        <p:spPr>
          <a:xfrm flipV="1">
            <a:off x="798897" y="866274"/>
            <a:ext cx="10597415" cy="96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710393" y="277774"/>
            <a:ext cx="1004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4.1- Ponto de fusão e ponto de ebulição – duas propriedades físicas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Posição do Texto 1"/>
          <p:cNvSpPr txBox="1">
            <a:spLocks/>
          </p:cNvSpPr>
          <p:nvPr/>
        </p:nvSpPr>
        <p:spPr bwMode="auto">
          <a:xfrm>
            <a:off x="605760" y="1392927"/>
            <a:ext cx="5361903" cy="48958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pt-P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lvl="1">
              <a:lnSpc>
                <a:spcPct val="200000"/>
              </a:lnSpc>
              <a:defRPr/>
            </a:pPr>
            <a:r>
              <a:rPr lang="pt-P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ponto de fusão e o ponto de ebulição são </a:t>
            </a:r>
            <a:r>
              <a:rPr lang="pt-P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propriedades físicas </a:t>
            </a:r>
            <a:r>
              <a:rPr lang="pt-P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das substâncias que as </a:t>
            </a:r>
            <a:r>
              <a:rPr lang="pt-P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permite identificar</a:t>
            </a:r>
            <a:r>
              <a:rPr lang="pt-P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pois cada </a:t>
            </a:r>
            <a:r>
              <a:rPr lang="pt-P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substância tem valores próprios </a:t>
            </a:r>
            <a:r>
              <a:rPr lang="pt-P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para os pontos de fusão e de  ebulição. (pág. 167)</a:t>
            </a:r>
          </a:p>
          <a:p>
            <a:pPr marL="177800" lvl="1">
              <a:lnSpc>
                <a:spcPct val="200000"/>
              </a:lnSpc>
              <a:defRPr/>
            </a:pPr>
            <a:endParaRPr lang="pt-PT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604" y="1542719"/>
            <a:ext cx="49911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872066" y="5704312"/>
            <a:ext cx="10279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Não há duas substâncias diferentes com os mesmo ponto de fusão e de ebulição.</a:t>
            </a:r>
            <a:endParaRPr lang="pt-PT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971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ta 5"/>
          <p:cNvCxnSpPr/>
          <p:nvPr/>
        </p:nvCxnSpPr>
        <p:spPr>
          <a:xfrm flipV="1">
            <a:off x="798897" y="866274"/>
            <a:ext cx="10597415" cy="96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710393" y="277774"/>
            <a:ext cx="1004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4.1- Ponto de fusão e ponto de ebulição – duas propriedades físicas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967" y="1603711"/>
            <a:ext cx="49911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ângulo 1"/>
          <p:cNvSpPr/>
          <p:nvPr/>
        </p:nvSpPr>
        <p:spPr>
          <a:xfrm>
            <a:off x="942913" y="3279755"/>
            <a:ext cx="494655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</a:t>
            </a:r>
            <a:r>
              <a:rPr lang="pt-PT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cloreto de sódio </a:t>
            </a:r>
            <a:r>
              <a:rPr lang="pt-PT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sólido 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até à temperatura de 801 </a:t>
            </a:r>
            <a:r>
              <a:rPr lang="pt-PT" sz="1800" dirty="0" smtClean="0">
                <a:latin typeface="Calibri"/>
                <a:ea typeface="Verdana" panose="020B0604030504040204" pitchFamily="34" charset="0"/>
                <a:cs typeface="Verdana" panose="020B0604030504040204" pitchFamily="34" charset="0"/>
              </a:rPr>
              <a:t>°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pt-P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líquido </a:t>
            </a:r>
            <a:r>
              <a:rPr lang="pt-P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temperaturas superiores a 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801 </a:t>
            </a:r>
            <a:r>
              <a:rPr lang="pt-P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⁰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 e </a:t>
            </a:r>
            <a:r>
              <a:rPr lang="pt-P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inferiores a 1413 </a:t>
            </a:r>
            <a:r>
              <a:rPr lang="pt-PT" sz="1800" dirty="0" smtClean="0">
                <a:latin typeface="Calibri"/>
                <a:ea typeface="Verdana" panose="020B0604030504040204" pitchFamily="34" charset="0"/>
                <a:cs typeface="Verdana" panose="020B0604030504040204" pitchFamily="34" charset="0"/>
              </a:rPr>
              <a:t>°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gasoso 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partir </a:t>
            </a:r>
            <a:r>
              <a:rPr lang="pt-P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1413 </a:t>
            </a:r>
            <a:r>
              <a:rPr lang="pt-PT" sz="1800" dirty="0" smtClean="0">
                <a:latin typeface="Calibri"/>
                <a:ea typeface="Verdana" panose="020B0604030504040204" pitchFamily="34" charset="0"/>
                <a:cs typeface="Verdana" panose="020B0604030504040204" pitchFamily="34" charset="0"/>
              </a:rPr>
              <a:t>°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pt-P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pt-PT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13" y="1603711"/>
            <a:ext cx="3384376" cy="125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ângulo 3"/>
          <p:cNvSpPr/>
          <p:nvPr/>
        </p:nvSpPr>
        <p:spPr>
          <a:xfrm>
            <a:off x="7484033" y="2568751"/>
            <a:ext cx="3564000" cy="288032"/>
          </a:xfrm>
          <a:prstGeom prst="rect">
            <a:avLst/>
          </a:prstGeom>
          <a:noFill/>
          <a:ln>
            <a:solidFill>
              <a:srgbClr val="F94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112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ta 5"/>
          <p:cNvCxnSpPr/>
          <p:nvPr/>
        </p:nvCxnSpPr>
        <p:spPr>
          <a:xfrm flipV="1">
            <a:off x="798897" y="866274"/>
            <a:ext cx="10597415" cy="96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710393" y="277774"/>
            <a:ext cx="1004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4.1- Ponto de fusão e ponto de ebulição – duas propriedades físicas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212" y="2112470"/>
            <a:ext cx="49911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ângulo 1"/>
          <p:cNvSpPr/>
          <p:nvPr/>
        </p:nvSpPr>
        <p:spPr>
          <a:xfrm>
            <a:off x="710393" y="2074846"/>
            <a:ext cx="50228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 exemplo:</a:t>
            </a:r>
            <a:endParaRPr lang="pt-PT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ângulo 3"/>
          <p:cNvSpPr/>
          <p:nvPr/>
        </p:nvSpPr>
        <p:spPr>
          <a:xfrm>
            <a:off x="7817988" y="4593182"/>
            <a:ext cx="3564000" cy="504056"/>
          </a:xfrm>
          <a:prstGeom prst="rect">
            <a:avLst/>
          </a:prstGeom>
          <a:noFill/>
          <a:ln>
            <a:solidFill>
              <a:srgbClr val="F94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465" y="2483035"/>
            <a:ext cx="96202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106" y="2797900"/>
            <a:ext cx="8001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ângulo 4"/>
          <p:cNvSpPr/>
          <p:nvPr/>
        </p:nvSpPr>
        <p:spPr>
          <a:xfrm>
            <a:off x="801846" y="4571267"/>
            <a:ext cx="24199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menor </a:t>
            </a:r>
            <a:r>
              <a:rPr lang="pt-PT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p.e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evapora-se 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facilmente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mais volátil</a:t>
            </a:r>
          </a:p>
        </p:txBody>
      </p:sp>
      <p:sp>
        <p:nvSpPr>
          <p:cNvPr id="12" name="Rectângulo 14"/>
          <p:cNvSpPr/>
          <p:nvPr/>
        </p:nvSpPr>
        <p:spPr>
          <a:xfrm>
            <a:off x="3747150" y="4599245"/>
            <a:ext cx="24199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maior </a:t>
            </a:r>
            <a:r>
              <a:rPr lang="pt-PT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p.e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evapora-se </a:t>
            </a:r>
            <a:r>
              <a:rPr lang="pt-PT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dificilmente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  <a:r>
              <a:rPr lang="pt-PT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enos volátil</a:t>
            </a:r>
            <a:endParaRPr lang="pt-PT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Seta para baixo 13"/>
          <p:cNvSpPr/>
          <p:nvPr/>
        </p:nvSpPr>
        <p:spPr>
          <a:xfrm>
            <a:off x="1742987" y="4264210"/>
            <a:ext cx="192980" cy="3070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Seta para baixo 14"/>
          <p:cNvSpPr/>
          <p:nvPr/>
        </p:nvSpPr>
        <p:spPr>
          <a:xfrm>
            <a:off x="4646542" y="4264210"/>
            <a:ext cx="192980" cy="3070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Retângulo 1"/>
          <p:cNvSpPr/>
          <p:nvPr/>
        </p:nvSpPr>
        <p:spPr>
          <a:xfrm>
            <a:off x="710393" y="1365024"/>
            <a:ext cx="52229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Líquido </a:t>
            </a:r>
            <a:r>
              <a:rPr lang="pt-PT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mais volátil </a:t>
            </a:r>
            <a:r>
              <a:rPr lang="pt-PT" sz="2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</a:t>
            </a:r>
            <a:r>
              <a:rPr lang="pt-PT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menos volátil.</a:t>
            </a:r>
          </a:p>
        </p:txBody>
      </p:sp>
    </p:spTree>
    <p:extLst>
      <p:ext uri="{BB962C8B-B14F-4D97-AF65-F5344CB8AC3E}">
        <p14:creationId xmlns:p14="http://schemas.microsoft.com/office/powerpoint/2010/main" val="205701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ta 5"/>
          <p:cNvCxnSpPr/>
          <p:nvPr/>
        </p:nvCxnSpPr>
        <p:spPr>
          <a:xfrm flipV="1">
            <a:off x="798897" y="866274"/>
            <a:ext cx="10597415" cy="96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710393" y="277774"/>
            <a:ext cx="1004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4.1- Ponto de fusão e ponto de ebulição – duas propriedades físicas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ângulo 9"/>
          <p:cNvSpPr/>
          <p:nvPr/>
        </p:nvSpPr>
        <p:spPr>
          <a:xfrm>
            <a:off x="799571" y="1278150"/>
            <a:ext cx="23807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8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 síntese</a:t>
            </a:r>
            <a:endParaRPr lang="pt-PT" sz="28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2"/>
          <p:cNvSpPr/>
          <p:nvPr/>
        </p:nvSpPr>
        <p:spPr>
          <a:xfrm>
            <a:off x="798897" y="2010519"/>
            <a:ext cx="10171236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t-PT" b="1" dirty="0">
                <a:latin typeface="Verdana" panose="020B0604030504040204" pitchFamily="34" charset="0"/>
              </a:rPr>
              <a:t>O ponto de fusão, p.f</a:t>
            </a:r>
            <a:r>
              <a:rPr lang="pt-PT" dirty="0">
                <a:latin typeface="Verdana" panose="020B0604030504040204" pitchFamily="34" charset="0"/>
              </a:rPr>
              <a:t>., de uma substância é a temperatura a que ocorre a sua fusão, isto é, a </a:t>
            </a:r>
            <a:r>
              <a:rPr lang="pt-PT" dirty="0" smtClean="0">
                <a:latin typeface="Verdana" panose="020B0604030504040204" pitchFamily="34" charset="0"/>
              </a:rPr>
              <a:t>passagem do </a:t>
            </a:r>
            <a:r>
              <a:rPr lang="pt-PT" dirty="0">
                <a:latin typeface="Verdana" panose="020B0604030504040204" pitchFamily="34" charset="0"/>
              </a:rPr>
              <a:t>estado sólido a líquido a uma dada pressão. O seu valor é igual ao da temperatura a </a:t>
            </a:r>
            <a:r>
              <a:rPr lang="pt-PT" dirty="0" smtClean="0">
                <a:latin typeface="Verdana" panose="020B0604030504040204" pitchFamily="34" charset="0"/>
              </a:rPr>
              <a:t>que ocorre </a:t>
            </a:r>
            <a:r>
              <a:rPr lang="pt-PT" dirty="0">
                <a:latin typeface="Verdana" panose="020B0604030504040204" pitchFamily="34" charset="0"/>
              </a:rPr>
              <a:t>a mudança de estado inversa, isto é, a solidificação, à mesma pressão.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t-PT" b="1" dirty="0" smtClean="0">
                <a:latin typeface="Verdana" panose="020B0604030504040204" pitchFamily="34" charset="0"/>
              </a:rPr>
              <a:t>O </a:t>
            </a:r>
            <a:r>
              <a:rPr lang="pt-PT" b="1" dirty="0">
                <a:latin typeface="Verdana" panose="020B0604030504040204" pitchFamily="34" charset="0"/>
              </a:rPr>
              <a:t>ponto de ebulição, </a:t>
            </a:r>
            <a:r>
              <a:rPr lang="pt-PT" b="1" dirty="0" err="1">
                <a:latin typeface="Verdana" panose="020B0604030504040204" pitchFamily="34" charset="0"/>
              </a:rPr>
              <a:t>p.e</a:t>
            </a:r>
            <a:r>
              <a:rPr lang="pt-PT" dirty="0">
                <a:latin typeface="Verdana" panose="020B0604030504040204" pitchFamily="34" charset="0"/>
              </a:rPr>
              <a:t>., de uma substância é a temperatura a </a:t>
            </a:r>
            <a:r>
              <a:rPr lang="pt-PT" dirty="0" smtClean="0">
                <a:latin typeface="Verdana" panose="020B0604030504040204" pitchFamily="34" charset="0"/>
              </a:rPr>
              <a:t>que ocorre </a:t>
            </a:r>
            <a:r>
              <a:rPr lang="pt-PT" dirty="0">
                <a:latin typeface="Verdana" panose="020B0604030504040204" pitchFamily="34" charset="0"/>
              </a:rPr>
              <a:t>a sua ebulição, ou seja, a passagem rápida e tumultuosa do </a:t>
            </a:r>
            <a:r>
              <a:rPr lang="pt-PT" dirty="0" smtClean="0">
                <a:latin typeface="Verdana" panose="020B0604030504040204" pitchFamily="34" charset="0"/>
              </a:rPr>
              <a:t>estado líquido </a:t>
            </a:r>
            <a:r>
              <a:rPr lang="pt-PT" dirty="0">
                <a:latin typeface="Verdana" panose="020B0604030504040204" pitchFamily="34" charset="0"/>
              </a:rPr>
              <a:t>ao estado gasoso, a uma dada pressão. O seu valor é </a:t>
            </a:r>
            <a:r>
              <a:rPr lang="pt-PT" dirty="0" smtClean="0">
                <a:latin typeface="Verdana" panose="020B0604030504040204" pitchFamily="34" charset="0"/>
              </a:rPr>
              <a:t>igual ao </a:t>
            </a:r>
            <a:r>
              <a:rPr lang="pt-PT" dirty="0">
                <a:latin typeface="Verdana" panose="020B0604030504040204" pitchFamily="34" charset="0"/>
              </a:rPr>
              <a:t>da temperatura a que ocorre a condensação</a:t>
            </a:r>
            <a:r>
              <a:rPr lang="pt-PT" dirty="0" smtClean="0">
                <a:latin typeface="Verdana" panose="020B0604030504040204" pitchFamily="34" charset="0"/>
              </a:rPr>
              <a:t>.</a:t>
            </a:r>
            <a:endParaRPr lang="pt-PT" dirty="0">
              <a:latin typeface="Verdana" panose="020B0604030504040204" pitchFamily="34" charset="0"/>
            </a:endParaRPr>
          </a:p>
        </p:txBody>
      </p:sp>
      <p:sp>
        <p:nvSpPr>
          <p:cNvPr id="8" name="Rectangle 2"/>
          <p:cNvSpPr/>
          <p:nvPr/>
        </p:nvSpPr>
        <p:spPr>
          <a:xfrm>
            <a:off x="798897" y="4745754"/>
            <a:ext cx="101712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t-P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Quanto </a:t>
            </a:r>
            <a:r>
              <a:rPr lang="pt-P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menor é o ponto de ebulição de um líquido mais facilmente evapora e diz-se que é </a:t>
            </a:r>
            <a:r>
              <a:rPr lang="pt-PT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mais volátil</a:t>
            </a:r>
            <a:r>
              <a:rPr lang="pt-P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t-P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 </a:t>
            </a:r>
            <a:r>
              <a:rPr lang="pt-P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pontos de fusão </a:t>
            </a:r>
            <a:r>
              <a:rPr lang="pt-P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de </a:t>
            </a:r>
            <a:r>
              <a:rPr lang="pt-P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ebulição</a:t>
            </a:r>
            <a:r>
              <a:rPr lang="pt-P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são </a:t>
            </a:r>
            <a:r>
              <a:rPr lang="pt-P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propriedades físicas das </a:t>
            </a:r>
            <a:r>
              <a:rPr lang="pt-PT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substâncias</a:t>
            </a:r>
            <a:r>
              <a:rPr lang="pt-P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têm </a:t>
            </a:r>
            <a:r>
              <a:rPr lang="pt-P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valores característicos para uma dada substância, que permitem </a:t>
            </a:r>
            <a:r>
              <a:rPr lang="pt-P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identificá-la.</a:t>
            </a:r>
          </a:p>
        </p:txBody>
      </p:sp>
      <p:sp>
        <p:nvSpPr>
          <p:cNvPr id="9" name="Seta para baixo 8"/>
          <p:cNvSpPr/>
          <p:nvPr/>
        </p:nvSpPr>
        <p:spPr>
          <a:xfrm rot="3155359">
            <a:off x="10580317" y="226962"/>
            <a:ext cx="1116123" cy="2002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pt-PT" sz="3600" dirty="0"/>
              <a:t>Registar</a:t>
            </a:r>
          </a:p>
        </p:txBody>
      </p:sp>
    </p:spTree>
    <p:extLst>
      <p:ext uri="{BB962C8B-B14F-4D97-AF65-F5344CB8AC3E}">
        <p14:creationId xmlns:p14="http://schemas.microsoft.com/office/powerpoint/2010/main" val="1610200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8" grpId="0" uiExpand="1" build="p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658</Words>
  <Application>Microsoft Office PowerPoint</Application>
  <PresentationFormat>Ecrã Panorâmico</PresentationFormat>
  <Paragraphs>98</Paragraphs>
  <Slides>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Verdana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Universidade de Aveiro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Luciana</dc:creator>
  <cp:lastModifiedBy>Luciana</cp:lastModifiedBy>
  <cp:revision>4</cp:revision>
  <dcterms:created xsi:type="dcterms:W3CDTF">2020-05-01T09:24:03Z</dcterms:created>
  <dcterms:modified xsi:type="dcterms:W3CDTF">2020-05-01T11:45:25Z</dcterms:modified>
</cp:coreProperties>
</file>